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0" r:id="rId2"/>
    <p:sldId id="257" r:id="rId3"/>
    <p:sldId id="258" r:id="rId4"/>
    <p:sldId id="259" r:id="rId5"/>
    <p:sldId id="270" r:id="rId6"/>
    <p:sldId id="260" r:id="rId7"/>
    <p:sldId id="271" r:id="rId8"/>
    <p:sldId id="263" r:id="rId9"/>
    <p:sldId id="272" r:id="rId10"/>
    <p:sldId id="264" r:id="rId11"/>
    <p:sldId id="261" r:id="rId12"/>
    <p:sldId id="265" r:id="rId13"/>
    <p:sldId id="351" r:id="rId14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748C"/>
    <a:srgbClr val="F7EDE9"/>
    <a:srgbClr val="C5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460" autoAdjust="0"/>
  </p:normalViewPr>
  <p:slideViewPr>
    <p:cSldViewPr snapToGrid="0">
      <p:cViewPr varScale="1">
        <p:scale>
          <a:sx n="93" d="100"/>
          <a:sy n="93" d="100"/>
        </p:scale>
        <p:origin x="54" y="321"/>
      </p:cViewPr>
      <p:guideLst>
        <p:guide pos="3840"/>
        <p:guide orient="horz" pos="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CC20273-5AA7-4B5D-8917-720BAAB913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1CC58D-E543-4F81-9083-39F6F7D445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3A28675-3944-43DE-B1B1-EA2A48ADD8B5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2025/11/25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66FDA1-CF86-4FB5-8893-04F6CB5B0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D5CFB5-A96B-47B6-A27C-F99C604341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DD7E118-DCD0-425E-8F60-56D854F8828A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8259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C15F27C-B7B6-41AE-A050-BD58099F2A4B}" type="datetime1">
              <a:rPr lang="ja-JP" altLang="en-US" noProof="0" smtClean="0"/>
              <a:t>2025/11/25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6B913A0-8194-43AB-8CE1-D8825DE3150C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27671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60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536192"/>
            <a:ext cx="10515600" cy="4351338"/>
          </a:xfrm>
        </p:spPr>
        <p:txBody>
          <a:bodyPr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54018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主要な概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C62EDD7B-9CFE-429C-B002-CB0D9B31EC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24" y="0"/>
            <a:ext cx="12188952" cy="6858000"/>
          </a:xfrm>
          <a:solidFill>
            <a:schemeClr val="bg1"/>
          </a:solidFill>
        </p:spPr>
        <p:txBody>
          <a:bodyPr rtlCol="0"/>
          <a:lstStyle/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910" y="1878096"/>
            <a:ext cx="4572000" cy="939209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4EF15002-67E4-4A4E-8458-C33E897B7F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4910" y="3184149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5FEF5233-78E0-4693-B7BD-AB83F370493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84910" y="2888594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DAFFB0F1-B93F-405D-9BAC-C8487E8EAD3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84910" y="4340145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8DECC8A-9731-47C9-ADC8-DB414C006D1F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1184910" y="4044590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</p:spTree>
    <p:extLst>
      <p:ext uri="{BB962C8B-B14F-4D97-AF65-F5344CB8AC3E}">
        <p14:creationId xmlns:p14="http://schemas.microsoft.com/office/powerpoint/2010/main" val="405067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7029"/>
            <a:ext cx="1051560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20XX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5CEABB6-07DC-46E8-9B57-56EC44A396E5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2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5760" userDrawn="1">
          <p15:clr>
            <a:srgbClr val="F26B43"/>
          </p15:clr>
        </p15:guide>
        <p15:guide id="5" pos="5184" userDrawn="1">
          <p15:clr>
            <a:srgbClr val="5ACBF0"/>
          </p15:clr>
        </p15:guide>
        <p15:guide id="6" pos="249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C01729-48A4-7F2E-22B0-AA6E4C34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US" altLang="ja-JP" noProof="0" smtClean="0"/>
              <a:t>1</a:t>
            </a:fld>
            <a:endParaRPr lang="ja-JP" altLang="en-US" noProof="0"/>
          </a:p>
        </p:txBody>
      </p:sp>
      <p:sp>
        <p:nvSpPr>
          <p:cNvPr id="9" name="スライド番号プレースホルダー 6">
            <a:extLst>
              <a:ext uri="{FF2B5EF4-FFF2-40B4-BE49-F238E27FC236}">
                <a16:creationId xmlns:a16="http://schemas.microsoft.com/office/drawing/2014/main" id="{EA87DFEB-69A0-6E3B-F420-060B8C24FA2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29" name="スライド番号プレースホルダー 4">
            <a:extLst>
              <a:ext uri="{FF2B5EF4-FFF2-40B4-BE49-F238E27FC236}">
                <a16:creationId xmlns:a16="http://schemas.microsoft.com/office/drawing/2014/main" id="{CA48C30C-284A-F66C-B4B6-5F5800634B0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917FEDE-8123-70EA-BD1A-3D51F35DA20A}"/>
              </a:ext>
            </a:extLst>
          </p:cNvPr>
          <p:cNvSpPr txBox="1"/>
          <p:nvPr/>
        </p:nvSpPr>
        <p:spPr>
          <a:xfrm>
            <a:off x="1620134" y="841421"/>
            <a:ext cx="78790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R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８年度　</a:t>
            </a:r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TeSH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ステップ２</a:t>
            </a:r>
            <a:endParaRPr kumimoji="1" lang="en-US" altLang="ja-JP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面接審査会のピッチテンプレート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7F3A129-90A5-5325-95F3-C5AE65D7AD6E}"/>
              </a:ext>
            </a:extLst>
          </p:cNvPr>
          <p:cNvSpPr txBox="1"/>
          <p:nvPr/>
        </p:nvSpPr>
        <p:spPr>
          <a:xfrm>
            <a:off x="8113810" y="5236234"/>
            <a:ext cx="3323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</a:t>
            </a:r>
            <a:r>
              <a:rPr kumimoji="1" lang="ja-JP" altLang="en-US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８年３月　　日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Tech Startup HOKURIKU</a:t>
            </a: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SU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創出プログラム審査委員会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071CCE-0592-1040-35DD-192CA1888A5F}"/>
              </a:ext>
            </a:extLst>
          </p:cNvPr>
          <p:cNvSpPr txBox="1"/>
          <p:nvPr/>
        </p:nvSpPr>
        <p:spPr>
          <a:xfrm>
            <a:off x="4611831" y="2457512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発表１２分、質疑１０分（予定）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0592E0-0F8B-4258-18C9-AB1B7DACA259}"/>
              </a:ext>
            </a:extLst>
          </p:cNvPr>
          <p:cNvSpPr txBox="1"/>
          <p:nvPr/>
        </p:nvSpPr>
        <p:spPr>
          <a:xfrm>
            <a:off x="1679357" y="3408232"/>
            <a:ext cx="96744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C00000"/>
                </a:solidFill>
              </a:rPr>
              <a:t>注）１．必ず事業化推進機関と研究代表者が分担して発表すること。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２．ステップ２のギャップファンドの活用方針を説明すること。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en-US" altLang="ja-JP" sz="2000" dirty="0">
                <a:solidFill>
                  <a:srgbClr val="C00000"/>
                </a:solidFill>
              </a:rPr>
              <a:t>               </a:t>
            </a:r>
            <a:r>
              <a:rPr kumimoji="1" lang="ja-JP" altLang="en-US" sz="2000" dirty="0">
                <a:solidFill>
                  <a:srgbClr val="C00000"/>
                </a:solidFill>
              </a:rPr>
              <a:t>（事業化に向けて解決すべき課題（ギャップ）が事業化面と研究開発面で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それぞれ何なのか、その解決のためにステップ２のギャップファンドで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何を目標とし、何を行うのか）</a:t>
            </a:r>
          </a:p>
        </p:txBody>
      </p:sp>
    </p:spTree>
    <p:extLst>
      <p:ext uri="{BB962C8B-B14F-4D97-AF65-F5344CB8AC3E}">
        <p14:creationId xmlns:p14="http://schemas.microsoft.com/office/powerpoint/2010/main" val="406639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2ED8C28-DE10-7964-9F76-4560A333BC5F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B356FAD-E7E4-4C24-8B7D-35EB43378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529" y="64633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８．</a:t>
            </a:r>
            <a:r>
              <a:rPr lang="en-US" altLang="ja-JP" b="1" dirty="0">
                <a:solidFill>
                  <a:schemeClr val="bg1"/>
                </a:solidFill>
              </a:rPr>
              <a:t>Team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49AB56-FE9F-473E-A7BB-C534E116B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29" y="1053113"/>
            <a:ext cx="10515600" cy="4351338"/>
          </a:xfrm>
        </p:spPr>
        <p:txBody>
          <a:bodyPr/>
          <a:lstStyle/>
          <a:p>
            <a:r>
              <a:rPr lang="ja-JP" altLang="en-US" dirty="0"/>
              <a:t>「起業家支援人材：</a:t>
            </a:r>
            <a:r>
              <a:rPr lang="en-US" altLang="ja-JP" dirty="0"/>
              <a:t>SU</a:t>
            </a:r>
            <a:r>
              <a:rPr lang="ja-JP" altLang="en-US" dirty="0"/>
              <a:t>コーディネーター」を含め、チーム内における役割分担を記載して下さい。 </a:t>
            </a:r>
            <a:endParaRPr lang="en-US" altLang="ja-JP" dirty="0"/>
          </a:p>
          <a:p>
            <a:r>
              <a:rPr kumimoji="1" lang="ja-JP" altLang="en-US" dirty="0"/>
              <a:t>将来の</a:t>
            </a:r>
            <a:r>
              <a:rPr kumimoji="1" lang="en-US" altLang="ja-JP" dirty="0"/>
              <a:t>CEO</a:t>
            </a:r>
            <a:r>
              <a:rPr kumimoji="1" lang="ja-JP" altLang="en-US" dirty="0"/>
              <a:t>に対する計画についてもかたること。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660B3F2-4A97-F104-97C0-647C45A4BB68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A83A51-94BC-75BA-D42A-552EF84D963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410EFA-319D-9D03-8A3D-13CE8F1EEEFD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20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C1D1A1A-38AB-8B1C-8424-A5FE2712ECD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6A05CF1-56D2-4D2A-B839-231C5F375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95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９．</a:t>
            </a:r>
            <a:r>
              <a:rPr lang="en-US" altLang="ja-JP" b="1" dirty="0">
                <a:solidFill>
                  <a:schemeClr val="bg1"/>
                </a:solidFill>
              </a:rPr>
              <a:t>Traction</a:t>
            </a:r>
            <a:r>
              <a:rPr lang="ja-JP" altLang="en-US" b="1" dirty="0">
                <a:solidFill>
                  <a:schemeClr val="bg1"/>
                </a:solidFill>
              </a:rPr>
              <a:t>（トラクション）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574B6E-8769-48F5-A04D-ABAD0D0F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トラクションとは「事業成長の可能性を示す初期の実績」です。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顧客からの引き合い。商品施策の実績。</a:t>
            </a:r>
            <a:endParaRPr lang="en-US" altLang="ja-JP" dirty="0"/>
          </a:p>
          <a:p>
            <a:r>
              <a:rPr lang="ja-JP" altLang="en-US" dirty="0"/>
              <a:t>まだそうした実績がない場合は、顧客からの意見を記載してください。</a:t>
            </a: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040FE4B-7AC2-408B-7EA1-1E0D7E74C655}"/>
              </a:ext>
            </a:extLst>
          </p:cNvPr>
          <p:cNvSpPr txBox="1"/>
          <p:nvPr/>
        </p:nvSpPr>
        <p:spPr>
          <a:xfrm>
            <a:off x="9972407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320773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447F43-7DD1-063D-6FF7-F79FBF743060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E69D37A-6D09-4995-8997-0BA89005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補足：必要であれば</a:t>
            </a:r>
            <a:r>
              <a:rPr lang="en-US" altLang="ja-JP" b="1" dirty="0">
                <a:solidFill>
                  <a:schemeClr val="bg1"/>
                </a:solidFill>
              </a:rPr>
              <a:t>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87EC3F-9118-86A2-3001-35DBB3987080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30433A-BDB4-37AB-A018-C6E47EA8E8B5}"/>
              </a:ext>
            </a:extLst>
          </p:cNvPr>
          <p:cNvSpPr txBox="1"/>
          <p:nvPr/>
        </p:nvSpPr>
        <p:spPr>
          <a:xfrm>
            <a:off x="3398808" y="215660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事業化推進機関の自己紹介</a:t>
            </a:r>
            <a:endParaRPr kumimoji="1" lang="en-US" altLang="ja-JP" sz="3200" dirty="0"/>
          </a:p>
          <a:p>
            <a:r>
              <a:rPr kumimoji="1" lang="ja-JP" altLang="en-US" sz="3200" dirty="0"/>
              <a:t>（１２分の時間内で）</a:t>
            </a:r>
          </a:p>
        </p:txBody>
      </p:sp>
    </p:spTree>
    <p:extLst>
      <p:ext uri="{BB962C8B-B14F-4D97-AF65-F5344CB8AC3E}">
        <p14:creationId xmlns:p14="http://schemas.microsoft.com/office/powerpoint/2010/main" val="3935885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34DFF-33EB-1ED3-8912-C922B1B4B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928B6C8-0872-FF79-79B7-2D4E44267269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E104DD7-E171-31A3-9644-BD5AC66A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ASK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C5D022-77AB-C9EB-39A9-4669A8C7C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682" y="866207"/>
            <a:ext cx="8591910" cy="918134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審査員に「ステップ２に採択したい」と思わせる決めのメッセージです。</a:t>
            </a:r>
            <a:endParaRPr lang="en-US" altLang="ja-JP" sz="2400" dirty="0"/>
          </a:p>
          <a:p>
            <a:r>
              <a:rPr lang="ja-JP" altLang="en-US" sz="2400" dirty="0"/>
              <a:t>スライドは、あってもなくても結構です。</a:t>
            </a:r>
            <a:endParaRPr lang="en-US" altLang="ja-JP" sz="2400" dirty="0"/>
          </a:p>
          <a:p>
            <a:endParaRPr lang="en-US" altLang="ja-JP" sz="2400" dirty="0"/>
          </a:p>
        </p:txBody>
      </p:sp>
      <p:pic>
        <p:nvPicPr>
          <p:cNvPr id="6" name="Picture 2" descr="脳内イラスト／無料イラストなら「イラストAC」">
            <a:extLst>
              <a:ext uri="{FF2B5EF4-FFF2-40B4-BE49-F238E27FC236}">
                <a16:creationId xmlns:a16="http://schemas.microsoft.com/office/drawing/2014/main" id="{313F5AD1-8371-794D-4024-A64B23416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214" y="2844064"/>
            <a:ext cx="3547868" cy="266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796E0F-B5F5-DC8E-D0A1-B86EF041DDFA}"/>
              </a:ext>
            </a:extLst>
          </p:cNvPr>
          <p:cNvSpPr txBox="1"/>
          <p:nvPr/>
        </p:nvSpPr>
        <p:spPr>
          <a:xfrm>
            <a:off x="10084377" y="2201454"/>
            <a:ext cx="12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採択してください。</a:t>
            </a:r>
          </a:p>
        </p:txBody>
      </p:sp>
      <p:sp>
        <p:nvSpPr>
          <p:cNvPr id="8" name="思考の吹き出し: 雲形 7">
            <a:extLst>
              <a:ext uri="{FF2B5EF4-FFF2-40B4-BE49-F238E27FC236}">
                <a16:creationId xmlns:a16="http://schemas.microsoft.com/office/drawing/2014/main" id="{FF6FDC5D-E935-4E77-EB69-A5E389556396}"/>
              </a:ext>
            </a:extLst>
          </p:cNvPr>
          <p:cNvSpPr/>
          <p:nvPr/>
        </p:nvSpPr>
        <p:spPr>
          <a:xfrm>
            <a:off x="9752986" y="1823062"/>
            <a:ext cx="1802921" cy="1426125"/>
          </a:xfrm>
          <a:prstGeom prst="cloudCallout">
            <a:avLst>
              <a:gd name="adj1" fmla="val -48584"/>
              <a:gd name="adj2" fmla="val 61895"/>
            </a:avLst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00A8F6-2E6A-16BA-DF00-FF8544167167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7994C3-3B1C-BBC9-D78F-E0A0673346F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82058B-284F-7BAC-01F1-1CE5D2F33CD0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5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2A2AE-49FB-448C-9829-1542032D5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668" y="1614774"/>
            <a:ext cx="10058400" cy="31598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・スタートアップ・エコシステム共創プログラムは、</a:t>
            </a:r>
            <a:r>
              <a:rPr lang="en-US" altLang="ja-JP" dirty="0">
                <a:solidFill>
                  <a:srgbClr val="C00000"/>
                </a:solidFill>
              </a:rPr>
              <a:t>『</a:t>
            </a:r>
            <a:r>
              <a:rPr lang="ja-JP" altLang="en-US" dirty="0">
                <a:solidFill>
                  <a:srgbClr val="C00000"/>
                </a:solidFill>
              </a:rPr>
              <a:t>の研究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の分析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のシミュレーション</a:t>
            </a:r>
            <a:r>
              <a:rPr lang="en-US" altLang="ja-JP" dirty="0">
                <a:solidFill>
                  <a:srgbClr val="C00000"/>
                </a:solidFill>
              </a:rPr>
              <a:t>』</a:t>
            </a:r>
            <a:r>
              <a:rPr lang="ja-JP" altLang="en-US" dirty="0">
                <a:solidFill>
                  <a:srgbClr val="C00000"/>
                </a:solidFill>
              </a:rPr>
              <a:t>ではなく、研究開発型スタートアップのビジネスの提案です。</a:t>
            </a: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必要であれば見直してください。</a:t>
            </a:r>
            <a:r>
              <a:rPr lang="ja-JP" altLang="en-US" dirty="0"/>
              <a:t>　</a:t>
            </a:r>
            <a:r>
              <a:rPr lang="en-US" altLang="ja-JP" dirty="0"/>
              <a:t>(</a:t>
            </a:r>
            <a:r>
              <a:rPr lang="ja-JP" altLang="en-US" dirty="0"/>
              <a:t>応募書類タイトルから変えても結構です）</a:t>
            </a: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題目で起業意欲を判断されてしまう場合があります。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</a:t>
            </a:r>
            <a:endParaRPr kumimoji="1" lang="ja-JP" altLang="en-US" dirty="0"/>
          </a:p>
        </p:txBody>
      </p:sp>
      <p:sp>
        <p:nvSpPr>
          <p:cNvPr id="4" name="テキスト ボックス 6">
            <a:extLst>
              <a:ext uri="{FF2B5EF4-FFF2-40B4-BE49-F238E27FC236}">
                <a16:creationId xmlns:a16="http://schemas.microsoft.com/office/drawing/2014/main" id="{19CA9986-8641-40C1-882C-5315035B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9896" y="557339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担当教員：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FCA51A-4757-4676-8B21-312A169CFEA8}"/>
              </a:ext>
            </a:extLst>
          </p:cNvPr>
          <p:cNvSpPr/>
          <p:nvPr/>
        </p:nvSpPr>
        <p:spPr>
          <a:xfrm>
            <a:off x="5858692" y="5573398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EAD88F7F-015C-4087-9B5A-468AA850F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219" y="6008886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研究機関担当者：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59B86C-E9E8-E66D-CFF2-0825269B39FE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3FFB0A7-C53F-4D1C-8F48-C3C2075A9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68" y="10637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0. </a:t>
            </a:r>
            <a:r>
              <a:rPr lang="ja-JP" altLang="en-US" b="1" dirty="0">
                <a:solidFill>
                  <a:schemeClr val="bg1"/>
                </a:solidFill>
              </a:rPr>
              <a:t>タイトル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5D0ACFA-DDF9-66E4-56E7-00D56F36DE06}"/>
              </a:ext>
            </a:extLst>
          </p:cNvPr>
          <p:cNvSpPr/>
          <p:nvPr/>
        </p:nvSpPr>
        <p:spPr>
          <a:xfrm>
            <a:off x="5858692" y="6044264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6048576-6018-69E2-D425-80BD9D23D36C}"/>
              </a:ext>
            </a:extLst>
          </p:cNvPr>
          <p:cNvSpPr/>
          <p:nvPr/>
        </p:nvSpPr>
        <p:spPr>
          <a:xfrm>
            <a:off x="5840958" y="5107149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D25283-8C85-765E-F311-701D05F67C6F}"/>
              </a:ext>
            </a:extLst>
          </p:cNvPr>
          <p:cNvSpPr txBox="1"/>
          <p:nvPr/>
        </p:nvSpPr>
        <p:spPr>
          <a:xfrm>
            <a:off x="10633329" y="203368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B898755-AF1E-1F51-BA52-5BB242C9D186}"/>
              </a:ext>
            </a:extLst>
          </p:cNvPr>
          <p:cNvSpPr txBox="1"/>
          <p:nvPr/>
        </p:nvSpPr>
        <p:spPr>
          <a:xfrm>
            <a:off x="9680264" y="15720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solidFill>
                  <a:schemeClr val="bg1"/>
                </a:solidFill>
              </a:rPr>
              <a:t>担当</a:t>
            </a:r>
          </a:p>
        </p:txBody>
      </p:sp>
      <p:sp>
        <p:nvSpPr>
          <p:cNvPr id="13" name="テキスト ボックス 6">
            <a:extLst>
              <a:ext uri="{FF2B5EF4-FFF2-40B4-BE49-F238E27FC236}">
                <a16:creationId xmlns:a16="http://schemas.microsoft.com/office/drawing/2014/main" id="{D0D2DF2C-3023-A55F-003D-0A02EFB7A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4460" y="461286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事業化推進機関：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6C41EF9-E665-5267-ED4A-F5E0E407E7B5}"/>
              </a:ext>
            </a:extLst>
          </p:cNvPr>
          <p:cNvSpPr/>
          <p:nvPr/>
        </p:nvSpPr>
        <p:spPr>
          <a:xfrm>
            <a:off x="5828974" y="4648246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6">
            <a:extLst>
              <a:ext uri="{FF2B5EF4-FFF2-40B4-BE49-F238E27FC236}">
                <a16:creationId xmlns:a16="http://schemas.microsoft.com/office/drawing/2014/main" id="{5F83A2D0-C0BF-4408-A872-CAAEEC723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1603" y="5093133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685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450A455-D9AF-CEBE-1863-BF1113FF986A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58EB6AB-102C-4DF8-8E42-415C4977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51" y="77301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１．</a:t>
            </a:r>
            <a:r>
              <a:rPr lang="en-US" altLang="ja-JP" b="1" dirty="0">
                <a:solidFill>
                  <a:schemeClr val="bg1"/>
                </a:solidFill>
              </a:rPr>
              <a:t>Problem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2784E7-C722-4097-80B5-2709C168A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どのような顧客を想定し、その顧客のどのような課題を解決するのか。</a:t>
            </a:r>
            <a:endParaRPr lang="ja-JP" altLang="en-US" dirty="0">
              <a:solidFill>
                <a:srgbClr val="C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2B6038-EE37-CAE2-7A17-FAD24E91BD60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53705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EC8272-B480-41BE-AA55-9D09F2D13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64" y="1103862"/>
            <a:ext cx="10058400" cy="4433146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altLang="en-US" dirty="0"/>
              <a:t>課題を</a:t>
            </a:r>
            <a:r>
              <a:rPr lang="ja-JP" altLang="en-US" dirty="0">
                <a:solidFill>
                  <a:srgbClr val="C00000"/>
                </a:solidFill>
              </a:rPr>
              <a:t>どのように解決するか</a:t>
            </a:r>
            <a:r>
              <a:rPr lang="ja-JP" altLang="en-US" dirty="0"/>
              <a:t>を述べます。</a:t>
            </a:r>
            <a:endParaRPr lang="en-US" altLang="ja-JP" dirty="0"/>
          </a:p>
          <a:p>
            <a:r>
              <a:rPr lang="ja-JP" altLang="en-US" dirty="0"/>
              <a:t>解決策の説明はつい長くなりがちですが、</a:t>
            </a:r>
            <a:r>
              <a:rPr lang="ja-JP" altLang="en-US" dirty="0">
                <a:solidFill>
                  <a:srgbClr val="C00000"/>
                </a:solidFill>
              </a:rPr>
              <a:t>根本的な部分だけを簡潔に言えるようになる</a:t>
            </a:r>
            <a:r>
              <a:rPr lang="ja-JP" altLang="en-US" dirty="0"/>
              <a:t>までブラッシュアップしてください。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B3753F-7A8A-4E72-BE14-366CCAC86D9B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374B7C0-6F76-4382-B40F-83D592814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264" y="84538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２．</a:t>
            </a:r>
            <a:r>
              <a:rPr lang="en-US" altLang="ja-JP" b="1" dirty="0">
                <a:solidFill>
                  <a:schemeClr val="bg1"/>
                </a:solidFill>
              </a:rPr>
              <a:t>Solution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E663004-2E9C-C1ED-C1C5-4FE4F134B70A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268455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6912FD-C54E-468D-9EB6-306E5A06D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913" y="1325672"/>
            <a:ext cx="10515600" cy="228017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dirty="0">
                <a:ea typeface="+mn-lt"/>
                <a:cs typeface="+mn-lt"/>
              </a:rPr>
              <a:t>どのような</a:t>
            </a:r>
            <a:r>
              <a:rPr lang="ja-JP" dirty="0">
                <a:solidFill>
                  <a:srgbClr val="FF0000"/>
                </a:solidFill>
                <a:ea typeface="+mn-lt"/>
                <a:cs typeface="+mn-lt"/>
              </a:rPr>
              <a:t>テクノロジ</a:t>
            </a:r>
            <a:r>
              <a:rPr lang="ja-JP" altLang="en-US" dirty="0">
                <a:solidFill>
                  <a:srgbClr val="FF0000"/>
                </a:solidFill>
                <a:ea typeface="+mn-lt"/>
                <a:cs typeface="+mn-lt"/>
              </a:rPr>
              <a:t>ー</a:t>
            </a:r>
            <a:r>
              <a:rPr lang="ja-JP" dirty="0">
                <a:ea typeface="+mn-lt"/>
                <a:cs typeface="+mn-lt"/>
              </a:rPr>
              <a:t>を使うと解決策が実現できるかの情報を、記載してく</a:t>
            </a:r>
            <a:r>
              <a:rPr lang="ja-JP" altLang="en-US" dirty="0">
                <a:ea typeface="+mn-lt"/>
                <a:cs typeface="+mn-lt"/>
              </a:rPr>
              <a:t>ださい</a:t>
            </a:r>
            <a:r>
              <a:rPr lang="ja-JP" dirty="0">
                <a:ea typeface="+mn-lt"/>
                <a:cs typeface="+mn-lt"/>
              </a:rPr>
              <a:t>。</a:t>
            </a:r>
          </a:p>
          <a:p>
            <a:r>
              <a:rPr lang="ja-JP" altLang="en-US" dirty="0">
                <a:solidFill>
                  <a:srgbClr val="404040"/>
                </a:solidFill>
                <a:ea typeface="+mn-lt"/>
                <a:cs typeface="+mn-lt"/>
              </a:rPr>
              <a:t>基本特許（予定も含めて）がある場合は内容を記載してください。</a:t>
            </a: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0798BA3-598E-2496-96DB-00CD7294F9D1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DDFC9B2-2473-4E54-85E6-385F0E0D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310" y="-306278"/>
            <a:ext cx="10058400" cy="1450757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  <a:ea typeface="ＭＳ Ｐゴシック"/>
              </a:rPr>
              <a:t>３．</a:t>
            </a:r>
            <a:r>
              <a:rPr lang="en-US" altLang="ja-JP" b="1" dirty="0">
                <a:solidFill>
                  <a:schemeClr val="bg1"/>
                </a:solidFill>
                <a:ea typeface="ＭＳ Ｐゴシック"/>
              </a:rPr>
              <a:t>Technology</a:t>
            </a:r>
            <a:endParaRPr kumimoji="1" lang="ja-JP" altLang="en-US" b="1" dirty="0" err="1"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3EB2E2-25BE-7B22-F020-2580B20B22A0}"/>
              </a:ext>
            </a:extLst>
          </p:cNvPr>
          <p:cNvSpPr txBox="1"/>
          <p:nvPr/>
        </p:nvSpPr>
        <p:spPr>
          <a:xfrm>
            <a:off x="9677463" y="312975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</p:spTree>
    <p:extLst>
      <p:ext uri="{BB962C8B-B14F-4D97-AF65-F5344CB8AC3E}">
        <p14:creationId xmlns:p14="http://schemas.microsoft.com/office/powerpoint/2010/main" val="145614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2AEAF-22D4-430D-8210-7704BFEA6982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81872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４．</a:t>
            </a:r>
            <a:r>
              <a:rPr lang="en-US" altLang="ja-JP" b="1" dirty="0">
                <a:solidFill>
                  <a:schemeClr val="bg1"/>
                </a:solidFill>
              </a:rPr>
              <a:t>Market Size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837F6D-5DFD-3CD6-6B86-79801247F665}"/>
              </a:ext>
            </a:extLst>
          </p:cNvPr>
          <p:cNvSpPr txBox="1"/>
          <p:nvPr/>
        </p:nvSpPr>
        <p:spPr>
          <a:xfrm>
            <a:off x="9812099" y="217246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34891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53BE96-9C3D-43DF-8E08-8EE0D96B4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38367"/>
            <a:ext cx="10058400" cy="1518569"/>
          </a:xfrm>
        </p:spPr>
        <p:txBody>
          <a:bodyPr>
            <a:normAutofit/>
          </a:bodyPr>
          <a:lstStyle/>
          <a:p>
            <a:r>
              <a:rPr lang="ja-JP" altLang="en-US" dirty="0"/>
              <a:t>同様の効用を提供している（可能性のある）競合に対し、どの様な</a:t>
            </a:r>
            <a:r>
              <a:rPr lang="ja-JP" altLang="en-US" dirty="0">
                <a:solidFill>
                  <a:srgbClr val="C00000"/>
                </a:solidFill>
              </a:rPr>
              <a:t>比較優位</a:t>
            </a:r>
            <a:r>
              <a:rPr lang="ja-JP" altLang="en-US" dirty="0"/>
              <a:t>を有しているのか</a:t>
            </a:r>
            <a:endParaRPr lang="en-US" altLang="ja-JP" dirty="0"/>
          </a:p>
          <a:p>
            <a:r>
              <a:rPr lang="ja-JP" altLang="en-US" dirty="0">
                <a:solidFill>
                  <a:srgbClr val="C00000"/>
                </a:solidFill>
              </a:rPr>
              <a:t>競合他社比較表等</a:t>
            </a:r>
            <a:r>
              <a:rPr lang="ja-JP" altLang="en-US" dirty="0"/>
              <a:t>を作成し利用するのも一案です。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019A322-0717-8752-77F8-1E4D32244459}"/>
              </a:ext>
            </a:extLst>
          </p:cNvPr>
          <p:cNvSpPr/>
          <p:nvPr/>
        </p:nvSpPr>
        <p:spPr>
          <a:xfrm>
            <a:off x="-20320" y="-3104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31" y="84538"/>
            <a:ext cx="10515600" cy="640080"/>
          </a:xfrm>
        </p:spPr>
        <p:txBody>
          <a:bodyPr/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5.Competition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4F4E3EA-BD38-6A5E-02E3-0C1163B95BA6}"/>
              </a:ext>
            </a:extLst>
          </p:cNvPr>
          <p:cNvSpPr txBox="1"/>
          <p:nvPr/>
        </p:nvSpPr>
        <p:spPr>
          <a:xfrm>
            <a:off x="9766562" y="21991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9628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7F9126-D595-11AC-E71F-313366EF6205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12" y="50895"/>
            <a:ext cx="10515600" cy="640080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6. Business Model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265F40-407C-BE3A-DF4C-01BB217FBCFF}"/>
              </a:ext>
            </a:extLst>
          </p:cNvPr>
          <p:cNvSpPr txBox="1"/>
          <p:nvPr/>
        </p:nvSpPr>
        <p:spPr>
          <a:xfrm>
            <a:off x="10104455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06448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0697A3-087B-4DD1-A704-AEBC8C9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ja-JP" dirty="0"/>
          </a:p>
          <a:p>
            <a:r>
              <a:rPr lang="ja-JP" altLang="en-US" dirty="0"/>
              <a:t>ステップ２終了時のゴールと</a:t>
            </a:r>
            <a:r>
              <a:rPr lang="en-US" altLang="ja-JP" dirty="0"/>
              <a:t>Exit</a:t>
            </a:r>
            <a:r>
              <a:rPr lang="ja-JP" altLang="en-US" dirty="0"/>
              <a:t>の目標を明確に記載して下さい。</a:t>
            </a:r>
            <a:endParaRPr lang="en-US" altLang="ja-JP" dirty="0"/>
          </a:p>
          <a:p>
            <a:r>
              <a:rPr kumimoji="1" lang="ja-JP" altLang="en-US" dirty="0"/>
              <a:t>必ずステップ２のギャップファンドをどのよう活用するか記載してください。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31DCBD7-047F-7A00-9469-4B08B4BE0AC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50895"/>
            <a:ext cx="10515600" cy="640080"/>
          </a:xfrm>
        </p:spPr>
        <p:txBody>
          <a:bodyPr/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７．</a:t>
            </a:r>
            <a:r>
              <a:rPr kumimoji="1" lang="en-US" altLang="ja-JP" b="1" dirty="0">
                <a:solidFill>
                  <a:schemeClr val="bg1"/>
                </a:solidFill>
              </a:rPr>
              <a:t>Achievement Goals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E91629-E807-CC5B-4B9B-41D83C685C25}"/>
              </a:ext>
            </a:extLst>
          </p:cNvPr>
          <p:cNvSpPr txBox="1"/>
          <p:nvPr/>
        </p:nvSpPr>
        <p:spPr>
          <a:xfrm>
            <a:off x="10061969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98589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ustom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E6D8"/>
      </a:accent1>
      <a:accent2>
        <a:srgbClr val="8C3A27"/>
      </a:accent2>
      <a:accent3>
        <a:srgbClr val="F0C8BC"/>
      </a:accent3>
      <a:accent4>
        <a:srgbClr val="D9A491"/>
      </a:accent4>
      <a:accent5>
        <a:srgbClr val="FFF7F5"/>
      </a:accent5>
      <a:accent6>
        <a:srgbClr val="18401F"/>
      </a:accent6>
      <a:hlink>
        <a:srgbClr val="0563C1"/>
      </a:hlink>
      <a:folHlink>
        <a:srgbClr val="954F72"/>
      </a:folHlink>
    </a:clrScheme>
    <a:fontScheme name="Custom 119">
      <a:majorFont>
        <a:latin typeface="Tisa Offc Serif Pro"/>
        <a:ea typeface=""/>
        <a:cs typeface=""/>
      </a:majorFont>
      <a:minorFont>
        <a:latin typeface="Quir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9945485_TF10081922_Win32" id="{03680DBF-1F88-442B-AE71-7276A1FA905C}" vid="{B91AD4AB-58FD-41B1-A7A5-6986444032F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{9AA68776-C6FA-4316-80B8-E516B9070272}tf10081922_win32</Template>
  <TotalTime>0</TotalTime>
  <Words>604</Words>
  <Application>Microsoft Office PowerPoint</Application>
  <PresentationFormat>ワイド画面</PresentationFormat>
  <Paragraphs>78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BIZ UDPゴシック</vt:lpstr>
      <vt:lpstr>HGS創英角ｺﾞｼｯｸUB</vt:lpstr>
      <vt:lpstr>Meiryo UI</vt:lpstr>
      <vt:lpstr>ＭＳ Ｐゴシック</vt:lpstr>
      <vt:lpstr>Arial</vt:lpstr>
      <vt:lpstr>Office テーマ</vt:lpstr>
      <vt:lpstr>PowerPoint プレゼンテーション</vt:lpstr>
      <vt:lpstr>0. タイトル</vt:lpstr>
      <vt:lpstr>１．Problem</vt:lpstr>
      <vt:lpstr>２．Solution</vt:lpstr>
      <vt:lpstr>３．Technology</vt:lpstr>
      <vt:lpstr>４．Market Size</vt:lpstr>
      <vt:lpstr>5.Competition</vt:lpstr>
      <vt:lpstr>6. Business Model</vt:lpstr>
      <vt:lpstr>７．Achievement Goals</vt:lpstr>
      <vt:lpstr>８．Team</vt:lpstr>
      <vt:lpstr>９．Traction（トラクション）</vt:lpstr>
      <vt:lpstr>補足：必要であれば </vt:lpstr>
      <vt:lpstr>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2025-11-25T07:57:31Z</dcterms:created>
  <dcterms:modified xsi:type="dcterms:W3CDTF">2025-11-25T07:57:36Z</dcterms:modified>
</cp:coreProperties>
</file>